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61" r:id="rId5"/>
    <p:sldId id="279" r:id="rId6"/>
    <p:sldId id="284" r:id="rId7"/>
    <p:sldId id="28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78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2867308"/>
            <a:ext cx="12192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Овал 8"/>
          <p:cNvSpPr/>
          <p:nvPr userDrawn="1"/>
        </p:nvSpPr>
        <p:spPr>
          <a:xfrm>
            <a:off x="982663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 userDrawn="1"/>
        </p:nvSpPr>
        <p:spPr>
          <a:xfrm>
            <a:off x="263525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4287838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594360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 userDrawn="1"/>
        </p:nvSpPr>
        <p:spPr>
          <a:xfrm>
            <a:off x="75961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 userDrawn="1"/>
        </p:nvSpPr>
        <p:spPr>
          <a:xfrm>
            <a:off x="925353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 userDrawn="1"/>
        </p:nvSpPr>
        <p:spPr>
          <a:xfrm>
            <a:off x="109108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94915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94915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7503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2147503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800091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3800091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5452679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5452679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113202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7113202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8773725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8773725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10434248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434248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70773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неколькими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982709"/>
            <a:ext cx="5580062" cy="172015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549276"/>
            <a:ext cx="5197475" cy="315359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777796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039654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7301512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9563370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3427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674892"/>
            <a:ext cx="5580062" cy="12222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1674892"/>
            <a:ext cx="5197475" cy="351274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121182"/>
            <a:ext cx="5580062" cy="20664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68029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диаграммы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0"/>
          </p:nvPr>
        </p:nvSpPr>
        <p:spPr>
          <a:xfrm>
            <a:off x="515938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5" name="Диаграмма 3"/>
          <p:cNvSpPr>
            <a:spLocks noGrp="1"/>
          </p:cNvSpPr>
          <p:nvPr>
            <p:ph type="chart" sz="quarter" idx="11"/>
          </p:nvPr>
        </p:nvSpPr>
        <p:spPr>
          <a:xfrm>
            <a:off x="4733130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6" name="Диаграмма 3"/>
          <p:cNvSpPr>
            <a:spLocks noGrp="1"/>
          </p:cNvSpPr>
          <p:nvPr>
            <p:ph type="chart" sz="quarter" idx="12"/>
          </p:nvPr>
        </p:nvSpPr>
        <p:spPr>
          <a:xfrm>
            <a:off x="8950322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33129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950326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78905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11160125" cy="3611562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6202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6310375" cy="3611562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7178675" y="1982788"/>
            <a:ext cx="4497388" cy="36115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90215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8256" y="1357753"/>
            <a:ext cx="7737805" cy="2071247"/>
          </a:xfrm>
        </p:spPr>
        <p:txBody>
          <a:bodyPr anchor="b"/>
          <a:lstStyle>
            <a:lvl1pPr algn="ctr">
              <a:defRPr sz="5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03333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3034" cy="6858000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944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пис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2655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969372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742656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8969371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247"/>
            <a:ext cx="4555342" cy="32687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636658" y="0"/>
            <a:ext cx="4555342" cy="32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0287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77382" y="3111071"/>
            <a:ext cx="4139986" cy="2328742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1436524"/>
            <a:ext cx="4139986" cy="2328742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1949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711949" y="1773159"/>
            <a:ext cx="4964113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31020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5125" y="3076575"/>
            <a:ext cx="4960938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3431263"/>
            <a:ext cx="1777031" cy="3426737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2"/>
          </p:nvPr>
        </p:nvSpPr>
        <p:spPr>
          <a:xfrm>
            <a:off x="2299580" y="2286031"/>
            <a:ext cx="1777031" cy="457196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3"/>
          </p:nvPr>
        </p:nvSpPr>
        <p:spPr>
          <a:xfrm>
            <a:off x="4076611" y="3060071"/>
            <a:ext cx="1777031" cy="379792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2184565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6267186" y="1773159"/>
            <a:ext cx="5924813" cy="3340728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8" y="1773159"/>
            <a:ext cx="4964114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3229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28" y="2755758"/>
            <a:ext cx="4155651" cy="1005516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025362" y="0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025362" y="2154238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025362" y="4308476"/>
            <a:ext cx="2154238" cy="2549524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32483" y="73025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32483" y="262343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32483" y="451661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65654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Шеврон 23"/>
          <p:cNvSpPr/>
          <p:nvPr userDrawn="1"/>
        </p:nvSpPr>
        <p:spPr>
          <a:xfrm>
            <a:off x="7565679" y="0"/>
            <a:ext cx="4626321" cy="68580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17093" y="1971513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798488" y="1971508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3798488" y="337932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98488" y="478714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517093" y="3379325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1517093" y="4787137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939977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3310079"/>
            <a:ext cx="12192000" cy="3547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856306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856306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856305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9522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3009521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162738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5162737" y="3445881"/>
            <a:ext cx="1877841" cy="232309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315954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Объект 5"/>
          <p:cNvSpPr>
            <a:spLocks noGrp="1"/>
          </p:cNvSpPr>
          <p:nvPr>
            <p:ph sz="quarter" idx="19" hasCustomPrompt="1"/>
          </p:nvPr>
        </p:nvSpPr>
        <p:spPr>
          <a:xfrm>
            <a:off x="7315953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9469170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9469169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009522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24" hasCustomPrompt="1"/>
          </p:nvPr>
        </p:nvSpPr>
        <p:spPr>
          <a:xfrm>
            <a:off x="5162738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6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7315954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9469169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9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Название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937" y="1991762"/>
            <a:ext cx="11160126" cy="377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8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2" r:id="rId4"/>
    <p:sldLayoutId id="2147483666" r:id="rId5"/>
    <p:sldLayoutId id="2147483657" r:id="rId6"/>
    <p:sldLayoutId id="2147483665" r:id="rId7"/>
    <p:sldLayoutId id="2147483653" r:id="rId8"/>
    <p:sldLayoutId id="2147483654" r:id="rId9"/>
    <p:sldLayoutId id="2147483655" r:id="rId10"/>
    <p:sldLayoutId id="2147483658" r:id="rId11"/>
    <p:sldLayoutId id="2147483662" r:id="rId12"/>
    <p:sldLayoutId id="2147483664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63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pos="6675" userDrawn="1">
          <p15:clr>
            <a:srgbClr val="F26B43"/>
          </p15:clr>
        </p15:guide>
        <p15:guide id="8" orient="horz" pos="20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Заголовок 24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08.04.01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Строительство</a:t>
            </a:r>
            <a:endParaRPr lang="ru-RU" dirty="0"/>
          </a:p>
        </p:txBody>
      </p:sp>
      <p:sp>
        <p:nvSpPr>
          <p:cNvPr id="250" name="Подзаголовок 249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739124"/>
          </a:xfrm>
        </p:spPr>
        <p:txBody>
          <a:bodyPr>
            <a:normAutofit fontScale="70000" lnSpcReduction="20000"/>
          </a:bodyPr>
          <a:lstStyle/>
          <a:p>
            <a:r>
              <a:rPr lang="ru-RU" b="0" i="1" dirty="0"/>
              <a:t>основная профессиональная образовательная программа</a:t>
            </a:r>
          </a:p>
          <a:p>
            <a:endParaRPr lang="ru-RU" dirty="0"/>
          </a:p>
          <a:p>
            <a:r>
              <a:rPr lang="ru-RU" sz="4000" dirty="0" smtClean="0"/>
              <a:t>Судебная строительно-техническая и стоимостная экспертизы объектов недвижимости</a:t>
            </a:r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 descr="https://pyatigorsk.advokatservis.ru/wp-content/uploads/2021/03/sudebnaya-stroitelnaya-eksperti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6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9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4EA41F1-E9B7-48B6-85A7-40E21E8856B8}"/>
              </a:ext>
            </a:extLst>
          </p:cNvPr>
          <p:cNvSpPr txBox="1">
            <a:spLocks/>
          </p:cNvSpPr>
          <p:nvPr/>
        </p:nvSpPr>
        <p:spPr>
          <a:xfrm>
            <a:off x="357317" y="134689"/>
            <a:ext cx="11035898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/>
              <a:t>Судебная строительно-техническая и стоимостная экспертизы объектов </a:t>
            </a:r>
            <a:r>
              <a:rPr lang="ru-RU" dirty="0" smtClean="0"/>
              <a:t>недвижимости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/>
              <a:t>это </a:t>
            </a:r>
            <a:r>
              <a:rPr lang="ru-RU" dirty="0" smtClean="0"/>
              <a:t>престижно </a:t>
            </a:r>
            <a:r>
              <a:rPr lang="ru-RU" dirty="0"/>
              <a:t>и </a:t>
            </a:r>
            <a:r>
              <a:rPr lang="ru-RU" dirty="0" smtClean="0"/>
              <a:t>востребовано!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488A06-4259-4DC1-A26D-D8EEA464F7EB}"/>
              </a:ext>
            </a:extLst>
          </p:cNvPr>
          <p:cNvSpPr txBox="1"/>
          <p:nvPr/>
        </p:nvSpPr>
        <p:spPr>
          <a:xfrm>
            <a:off x="4897822" y="1233145"/>
            <a:ext cx="720127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>
              <a:lnSpc>
                <a:spcPct val="90000"/>
              </a:lnSpc>
            </a:pP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Образовательная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программа предлагает изучение и освоение оптимальных решений этих проблем и детально представляет механизм реализации этих решений.</a:t>
            </a:r>
          </a:p>
          <a:p>
            <a:pPr indent="354013" algn="just">
              <a:lnSpc>
                <a:spcPct val="90000"/>
              </a:lnSpc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Учебный курс направлен на изучение научно-методических и правовых основ производства, совершенствования и развития ССТЭ.</a:t>
            </a:r>
          </a:p>
          <a:p>
            <a:pPr indent="354013" algn="just">
              <a:lnSpc>
                <a:spcPct val="90000"/>
              </a:lnSpc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Основными задачами учебного курса магистерской программы являются уяснение основных понятий в области совокупности судебной строительно-технической и стоимостной экспертиз, изучение основ теории и практики реализации специальных строительно-технических знаний в условия судопроизводства.</a:t>
            </a:r>
          </a:p>
          <a:p>
            <a:pPr indent="354013" algn="just">
              <a:lnSpc>
                <a:spcPct val="90000"/>
              </a:lnSpc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Целью программы является подготовка специалистов в сфере ССТЭ, обладающих передовыми знаниями и навыками, способных решать широкий спектр задач, связанных с порядком назначения и производства экспертиз, использованием результатов экспертных исследований в процессе судопроизводства.</a:t>
            </a:r>
          </a:p>
          <a:p>
            <a:pPr indent="354013" algn="just">
              <a:lnSpc>
                <a:spcPct val="90000"/>
              </a:lnSpc>
            </a:pPr>
            <a:endParaRPr lang="ru-RU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529535" y="3770117"/>
            <a:ext cx="4139986" cy="2328742"/>
          </a:xfr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7" y="1436525"/>
            <a:ext cx="4244099" cy="240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7" y="3854479"/>
            <a:ext cx="4244099" cy="238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12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Заголовок 248"/>
          <p:cNvSpPr>
            <a:spLocks noGrp="1"/>
          </p:cNvSpPr>
          <p:nvPr>
            <p:ph type="ctrTitle"/>
          </p:nvPr>
        </p:nvSpPr>
        <p:spPr>
          <a:xfrm>
            <a:off x="3938256" y="210088"/>
            <a:ext cx="7737805" cy="657660"/>
          </a:xfrm>
        </p:spPr>
        <p:txBody>
          <a:bodyPr>
            <a:noAutofit/>
          </a:bodyPr>
          <a:lstStyle/>
          <a:p>
            <a:r>
              <a:rPr lang="ru-RU" sz="4400" dirty="0" smtClean="0"/>
              <a:t>Обучение</a:t>
            </a:r>
            <a:endParaRPr lang="ru-RU" sz="4400" dirty="0"/>
          </a:p>
        </p:txBody>
      </p:sp>
      <p:sp>
        <p:nvSpPr>
          <p:cNvPr id="250" name="Подзаголовок 249"/>
          <p:cNvSpPr>
            <a:spLocks noGrp="1"/>
          </p:cNvSpPr>
          <p:nvPr>
            <p:ph type="subTitle" idx="1"/>
          </p:nvPr>
        </p:nvSpPr>
        <p:spPr>
          <a:xfrm>
            <a:off x="3888068" y="987973"/>
            <a:ext cx="8062194" cy="5644054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«Судебная строительно-техническая и стоимостная экспертизы объектов недвижимости» подготовлена при участии ведущих специалистов в области судебной экспертизы и руководителей крупнейших судебно-экспертных учреждений.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развивает у студентов навыки поиска, обнаружения, фиксации, а также исследования признаков, позволяющих определить текущее состояние строительных конструкций, а также прогнозировать возможные деструктивные процессы, проходящие в ходе их эксплуатации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программе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освещены структура и содержание заключения эксперта и специалиста как отдельные виды доказательств, предусмотренные процессуальным законодательством Российской Федерации.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Отдельно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рассматриваются вопросы, связанные с назначением и производством судебной строительно-технической экспертизы.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Это позволяет выпускникам программы работать в государственных и негосударственных судебно-экспертных учреждениях и организациях, а также частнопрактикующими экспертами, потребность в деятельности которых в последнее время неуклонно растет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5646" cy="217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6971"/>
            <a:ext cx="3385646" cy="214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9753"/>
            <a:ext cx="3385646" cy="25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63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B69DFD-F2F8-49AC-85DF-6D783FC1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94" y="52618"/>
            <a:ext cx="11160125" cy="1098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Работодатели и вакансии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6" name="Объект 2">
            <a:extLst>
              <a:ext uri="{FF2B5EF4-FFF2-40B4-BE49-F238E27FC236}">
                <a16:creationId xmlns="" xmlns:a16="http://schemas.microsoft.com/office/drawing/2014/main" id="{78B309F6-A61F-4D3B-8162-7EAFFDD6F53A}"/>
              </a:ext>
            </a:extLst>
          </p:cNvPr>
          <p:cNvSpPr txBox="1">
            <a:spLocks/>
          </p:cNvSpPr>
          <p:nvPr/>
        </p:nvSpPr>
        <p:spPr>
          <a:xfrm>
            <a:off x="205794" y="1065498"/>
            <a:ext cx="6717520" cy="155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indent="354013" algn="just"/>
            <a:r>
              <a:rPr lang="ru-RU" b="1" u="sng" dirty="0"/>
              <a:t>Представители работодателей:</a:t>
            </a:r>
          </a:p>
          <a:p>
            <a:pPr indent="354013" algn="just"/>
            <a:endParaRPr lang="ru-RU" b="1" u="sng" dirty="0"/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Судебно-экспертные учреждения минюста России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Всероссийский научно-исследовательский институт МВД </a:t>
            </a:r>
            <a:r>
              <a:rPr lang="ru-RU" dirty="0" smtClean="0"/>
              <a:t>России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ФБУ Российский федеральный центр судебной экспертизы при Министерстве юстиции </a:t>
            </a:r>
            <a:r>
              <a:rPr lang="ru-RU" dirty="0" smtClean="0"/>
              <a:t>России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Следственный комитет Российской Федерации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ГК «Центр независимой экспертизы собственности»</a:t>
            </a:r>
          </a:p>
          <a:p>
            <a:pPr algn="just"/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  <a:p>
            <a:pPr indent="354013" algn="just"/>
            <a:endParaRPr lang="ru-RU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ADDB966-CED8-49B0-8527-0CB9CC7E6669}"/>
              </a:ext>
            </a:extLst>
          </p:cNvPr>
          <p:cNvSpPr txBox="1"/>
          <p:nvPr/>
        </p:nvSpPr>
        <p:spPr>
          <a:xfrm>
            <a:off x="205794" y="4506638"/>
            <a:ext cx="7324011" cy="1937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354013" algn="just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ru-RU" dirty="0"/>
              <a:t>с</a:t>
            </a:r>
            <a:r>
              <a:rPr lang="ru-RU" dirty="0" smtClean="0"/>
              <a:t>тажер-эксперт;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инженер (строительная лаборатория);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омощник по обследованию зданий и сооружений;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э</a:t>
            </a:r>
            <a:r>
              <a:rPr lang="ru-RU" dirty="0" smtClean="0"/>
              <a:t>ксперт по судебной строительно-технической экспертизе;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</a:t>
            </a:r>
            <a:r>
              <a:rPr lang="ru-RU" dirty="0" smtClean="0"/>
              <a:t>тарший эксперт по судебной строительно-технической экспертизе;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</a:t>
            </a:r>
            <a:r>
              <a:rPr lang="ru-RU" dirty="0" smtClean="0"/>
              <a:t>едущий инженер (строительная лаборатория) </a:t>
            </a:r>
            <a:r>
              <a:rPr lang="ru-RU" dirty="0" smtClean="0"/>
              <a:t>и т.д.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D73871E-ACEE-4ADD-A57E-01FF045CCEE3}"/>
              </a:ext>
            </a:extLst>
          </p:cNvPr>
          <p:cNvSpPr txBox="1"/>
          <p:nvPr/>
        </p:nvSpPr>
        <p:spPr>
          <a:xfrm>
            <a:off x="720035" y="3866413"/>
            <a:ext cx="3147764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u="sng" dirty="0" smtClean="0">
                <a:solidFill>
                  <a:schemeClr val="accent1"/>
                </a:solidFill>
                <a:latin typeface="+mj-lt"/>
              </a:rPr>
              <a:t>Перечень</a:t>
            </a:r>
            <a:r>
              <a:rPr lang="ru-RU" sz="1600" b="1" u="sng" dirty="0" smtClean="0">
                <a:solidFill>
                  <a:srgbClr val="4D4D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accent1"/>
                </a:solidFill>
                <a:latin typeface="+mj-lt"/>
              </a:rPr>
              <a:t>вакансий:</a:t>
            </a:r>
            <a:endParaRPr lang="ru-RU" b="1" u="sng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62" b="50000"/>
          <a:stretch/>
        </p:blipFill>
        <p:spPr bwMode="auto">
          <a:xfrm>
            <a:off x="7442249" y="0"/>
            <a:ext cx="2542579" cy="261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9" r="54705" b="43042"/>
          <a:stretch/>
        </p:blipFill>
        <p:spPr bwMode="auto">
          <a:xfrm>
            <a:off x="10342180" y="180645"/>
            <a:ext cx="1646437" cy="270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2" t="2811" r="25878" b="52382"/>
          <a:stretch/>
        </p:blipFill>
        <p:spPr bwMode="auto">
          <a:xfrm>
            <a:off x="7336221" y="2878413"/>
            <a:ext cx="1765390" cy="18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5" r="2783" b="50000"/>
          <a:stretch/>
        </p:blipFill>
        <p:spPr bwMode="auto">
          <a:xfrm>
            <a:off x="9579799" y="2961196"/>
            <a:ext cx="1929028" cy="226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52466" r="83018" b="4567"/>
          <a:stretch/>
        </p:blipFill>
        <p:spPr bwMode="auto">
          <a:xfrm>
            <a:off x="8713538" y="4729561"/>
            <a:ext cx="1130211" cy="206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38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/>
          <a:lstStyle/>
          <a:p>
            <a:r>
              <a:rPr lang="ru-RU" dirty="0"/>
              <a:t>ПЕРЕЧЕНЬ ВСТУПИТЕЛЬНЫХ ИСПЫТАНИЙ И ФОРМЫ </a:t>
            </a:r>
            <a:r>
              <a:rPr lang="ru-RU" dirty="0" smtClean="0"/>
              <a:t>ОБУЧЕНИЯ (БЮДЖЕТ)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68ABC082-BE14-4F1C-99F2-76FBA97DD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8407" y="4588825"/>
            <a:ext cx="3120377" cy="11132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Форма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ОЧНАЯ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9E30A88-EAA3-420B-88AE-268BD55F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0238" y="4588824"/>
            <a:ext cx="2725737" cy="111322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Срок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6149" y="1700011"/>
            <a:ext cx="7678472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МАГИСТЕРСКИЙ ЭКЗАМЕН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96149" y="3181082"/>
            <a:ext cx="7678472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балл: 40 баллов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8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/>
          <a:lstStyle/>
          <a:p>
            <a:r>
              <a:rPr lang="ru-RU" dirty="0"/>
              <a:t>ПЕРЕЧЕНЬ ВСТУПИТЕЛЬНЫХ ИСПЫТАНИЙ И ФОРМЫ </a:t>
            </a:r>
            <a:r>
              <a:rPr lang="ru-RU" dirty="0" smtClean="0"/>
              <a:t>ОБУЧЕНИЯ (КОНТРАКТ)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68ABC082-BE14-4F1C-99F2-76FBA97DD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8407" y="4588825"/>
            <a:ext cx="3120377" cy="11132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Форма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ОЧНАЯ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9E30A88-EAA3-420B-88AE-268BD55F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0238" y="4588824"/>
            <a:ext cx="2725737" cy="111322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Срок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6149" y="1700011"/>
            <a:ext cx="7678472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МАГИСТЕРСКИЙ ЭКЗАМЕН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96149" y="3181082"/>
            <a:ext cx="7678472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балл: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1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3" y="1416165"/>
            <a:ext cx="11160125" cy="10984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Хочешь иметь востребованную </a:t>
            </a:r>
            <a:br>
              <a:rPr lang="ru-RU" dirty="0" smtClean="0"/>
            </a:br>
            <a:r>
              <a:rPr lang="ru-RU" dirty="0" smtClean="0"/>
              <a:t>и перспективную профессию?</a:t>
            </a:r>
            <a:br>
              <a:rPr lang="ru-RU" dirty="0" smtClean="0"/>
            </a:br>
            <a:r>
              <a:rPr lang="ru-RU" dirty="0" smtClean="0"/>
              <a:t>Мы </a:t>
            </a:r>
            <a:r>
              <a:rPr lang="ru-RU" dirty="0" smtClean="0"/>
              <a:t>ждем тебя!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855326"/>
      </p:ext>
    </p:extLst>
  </p:cSld>
  <p:clrMapOvr>
    <a:masterClrMapping/>
  </p:clrMapOvr>
</p:sld>
</file>

<file path=ppt/theme/theme1.xml><?xml version="1.0" encoding="utf-8"?>
<a:theme xmlns:a="http://schemas.openxmlformats.org/drawingml/2006/main" name="НИУ МГСУ СПрО">
  <a:themeElements>
    <a:clrScheme name="Тема НИУ МГСУ СПрО">
      <a:dk1>
        <a:sysClr val="windowText" lastClr="000000"/>
      </a:dk1>
      <a:lt1>
        <a:sysClr val="window" lastClr="FFFFFF"/>
      </a:lt1>
      <a:dk2>
        <a:srgbClr val="275680"/>
      </a:dk2>
      <a:lt2>
        <a:srgbClr val="EBEBEB"/>
      </a:lt2>
      <a:accent1>
        <a:srgbClr val="1B6CA4"/>
      </a:accent1>
      <a:accent2>
        <a:srgbClr val="68A5CF"/>
      </a:accent2>
      <a:accent3>
        <a:srgbClr val="A3CEF1"/>
      </a:accent3>
      <a:accent4>
        <a:srgbClr val="EBEBEB"/>
      </a:accent4>
      <a:accent5>
        <a:srgbClr val="F5A976"/>
      </a:accent5>
      <a:accent6>
        <a:srgbClr val="FF6700"/>
      </a:accent6>
      <a:hlink>
        <a:srgbClr val="68A5CF"/>
      </a:hlink>
      <a:folHlink>
        <a:srgbClr val="68A5CF"/>
      </a:folHlink>
    </a:clrScheme>
    <a:fontScheme name="Другая 1">
      <a:majorFont>
        <a:latin typeface="Tahoma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испр" id="{CC873E4E-E963-4ED4-8DDE-F0E2C1B05113}" vid="{4CDE209D-A90D-4421-8008-D7352B8C7B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ппс</Template>
  <TotalTime>750</TotalTime>
  <Words>374</Words>
  <Application>Microsoft Office PowerPoint</Application>
  <PresentationFormat>Произвольный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НИУ МГСУ СПрО</vt:lpstr>
      <vt:lpstr>08.04.01 Строительство</vt:lpstr>
      <vt:lpstr>Презентация PowerPoint</vt:lpstr>
      <vt:lpstr>Обучение</vt:lpstr>
      <vt:lpstr>Работодатели и вакансии  </vt:lpstr>
      <vt:lpstr>ПЕРЕЧЕНЬ ВСТУПИТЕЛЬНЫХ ИСПЫТАНИЙ И ФОРМЫ ОБУЧЕНИЯ (БЮДЖЕТ)</vt:lpstr>
      <vt:lpstr>ПЕРЕЧЕНЬ ВСТУПИТЕЛЬНЫХ ИСПЫТАНИЙ И ФОРМЫ ОБУЧЕНИЯ (КОНТРАКТ)</vt:lpstr>
      <vt:lpstr>   Хочешь иметь востребованную  и перспективную профессию? Мы ждем тебя!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Пантелеева</dc:creator>
  <cp:lastModifiedBy>Капусткина Анна Вячеславовна</cp:lastModifiedBy>
  <cp:revision>41</cp:revision>
  <dcterms:created xsi:type="dcterms:W3CDTF">2021-12-06T07:10:12Z</dcterms:created>
  <dcterms:modified xsi:type="dcterms:W3CDTF">2022-01-24T14:46:54Z</dcterms:modified>
</cp:coreProperties>
</file>